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12"/>
  </p:notesMasterIdLst>
  <p:handoutMasterIdLst>
    <p:handoutMasterId r:id="rId13"/>
  </p:handoutMasterIdLst>
  <p:sldIdLst>
    <p:sldId id="256" r:id="rId2"/>
    <p:sldId id="281" r:id="rId3"/>
    <p:sldId id="274" r:id="rId4"/>
    <p:sldId id="282" r:id="rId5"/>
    <p:sldId id="261" r:id="rId6"/>
    <p:sldId id="275" r:id="rId7"/>
    <p:sldId id="265" r:id="rId8"/>
    <p:sldId id="279" r:id="rId9"/>
    <p:sldId id="280" r:id="rId10"/>
    <p:sldId id="264" r:id="rId11"/>
  </p:sldIdLst>
  <p:sldSz cx="12192000" cy="6858000"/>
  <p:notesSz cx="71882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ley Lane, Brenda" initials="MLB" lastIdx="5" clrIdx="0">
    <p:extLst>
      <p:ext uri="{19B8F6BF-5375-455C-9EA6-DF929625EA0E}">
        <p15:presenceInfo xmlns:p15="http://schemas.microsoft.com/office/powerpoint/2012/main" userId="S-1-5-21-2071303894-3798386328-3184760362-45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1" d="100"/>
          <a:sy n="61" d="100"/>
        </p:scale>
        <p:origin x="60" y="1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4081"/>
          </a:xfrm>
          <a:prstGeom prst="rect">
            <a:avLst/>
          </a:prstGeom>
        </p:spPr>
        <p:txBody>
          <a:bodyPr vert="horz" lIns="95061" tIns="47531" rIns="95061" bIns="47531" rtlCol="0"/>
          <a:lstStyle>
            <a:lvl1pPr algn="l">
              <a:defRPr sz="1200"/>
            </a:lvl1pPr>
          </a:lstStyle>
          <a:p>
            <a:r>
              <a:rPr lang="en-US" smtClean="0"/>
              <a:t>Zika Virus and Pregnancy: Healthcare workers</a:t>
            </a:r>
            <a:endParaRPr lang="en-US"/>
          </a:p>
        </p:txBody>
      </p:sp>
      <p:sp>
        <p:nvSpPr>
          <p:cNvPr id="3" name="Date Placeholder 2"/>
          <p:cNvSpPr>
            <a:spLocks noGrp="1"/>
          </p:cNvSpPr>
          <p:nvPr>
            <p:ph type="dt" sz="quarter" idx="1"/>
          </p:nvPr>
        </p:nvSpPr>
        <p:spPr>
          <a:xfrm>
            <a:off x="4071650" y="0"/>
            <a:ext cx="3114887" cy="474081"/>
          </a:xfrm>
          <a:prstGeom prst="rect">
            <a:avLst/>
          </a:prstGeom>
        </p:spPr>
        <p:txBody>
          <a:bodyPr vert="horz" lIns="95061" tIns="47531" rIns="95061" bIns="47531" rtlCol="0"/>
          <a:lstStyle>
            <a:lvl1pPr algn="r">
              <a:defRPr sz="1200"/>
            </a:lvl1pPr>
          </a:lstStyle>
          <a:p>
            <a:fld id="{59A09763-C837-459A-8F9F-943262A0AD38}" type="datetimeFigureOut">
              <a:rPr lang="en-US" smtClean="0"/>
              <a:pPr/>
              <a:t>3/3/2020</a:t>
            </a:fld>
            <a:endParaRPr lang="en-US"/>
          </a:p>
        </p:txBody>
      </p:sp>
      <p:sp>
        <p:nvSpPr>
          <p:cNvPr id="4" name="Footer Placeholder 3"/>
          <p:cNvSpPr>
            <a:spLocks noGrp="1"/>
          </p:cNvSpPr>
          <p:nvPr>
            <p:ph type="ftr" sz="quarter" idx="2"/>
          </p:nvPr>
        </p:nvSpPr>
        <p:spPr>
          <a:xfrm>
            <a:off x="0" y="8974721"/>
            <a:ext cx="3114887" cy="474080"/>
          </a:xfrm>
          <a:prstGeom prst="rect">
            <a:avLst/>
          </a:prstGeom>
        </p:spPr>
        <p:txBody>
          <a:bodyPr vert="horz" lIns="95061" tIns="47531" rIns="95061" bIns="47531" rtlCol="0" anchor="b"/>
          <a:lstStyle>
            <a:lvl1pPr algn="l">
              <a:defRPr sz="1200"/>
            </a:lvl1pPr>
          </a:lstStyle>
          <a:p>
            <a:endParaRPr lang="en-US"/>
          </a:p>
        </p:txBody>
      </p:sp>
      <p:sp>
        <p:nvSpPr>
          <p:cNvPr id="5" name="Slide Number Placeholder 4"/>
          <p:cNvSpPr>
            <a:spLocks noGrp="1"/>
          </p:cNvSpPr>
          <p:nvPr>
            <p:ph type="sldNum" sz="quarter" idx="3"/>
          </p:nvPr>
        </p:nvSpPr>
        <p:spPr>
          <a:xfrm>
            <a:off x="4071650" y="8974721"/>
            <a:ext cx="3114887" cy="474080"/>
          </a:xfrm>
          <a:prstGeom prst="rect">
            <a:avLst/>
          </a:prstGeom>
        </p:spPr>
        <p:txBody>
          <a:bodyPr vert="horz" lIns="95061" tIns="47531" rIns="95061" bIns="47531" rtlCol="0" anchor="b"/>
          <a:lstStyle>
            <a:lvl1pPr algn="r">
              <a:defRPr sz="1200"/>
            </a:lvl1pPr>
          </a:lstStyle>
          <a:p>
            <a:fld id="{C19BD38B-B967-42BB-BE2D-D352466631AF}" type="slidenum">
              <a:rPr lang="en-US" smtClean="0"/>
              <a:pPr/>
              <a:t>‹#›</a:t>
            </a:fld>
            <a:endParaRPr lang="en-US"/>
          </a:p>
        </p:txBody>
      </p:sp>
    </p:spTree>
    <p:extLst>
      <p:ext uri="{BB962C8B-B14F-4D97-AF65-F5344CB8AC3E}">
        <p14:creationId xmlns:p14="http://schemas.microsoft.com/office/powerpoint/2010/main" val="2744680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3075"/>
          </a:xfrm>
          <a:prstGeom prst="rect">
            <a:avLst/>
          </a:prstGeom>
        </p:spPr>
        <p:txBody>
          <a:bodyPr vert="horz" lIns="91440" tIns="45720" rIns="91440" bIns="45720" rtlCol="0"/>
          <a:lstStyle>
            <a:lvl1pPr algn="l">
              <a:defRPr sz="1200"/>
            </a:lvl1pPr>
          </a:lstStyle>
          <a:p>
            <a:r>
              <a:rPr lang="en-US" smtClean="0"/>
              <a:t>Zika Virus and Pregnancy: Healthcare workers</a:t>
            </a:r>
            <a:endParaRPr lang="en-US"/>
          </a:p>
        </p:txBody>
      </p:sp>
      <p:sp>
        <p:nvSpPr>
          <p:cNvPr id="3" name="Date Placeholder 2"/>
          <p:cNvSpPr>
            <a:spLocks noGrp="1"/>
          </p:cNvSpPr>
          <p:nvPr>
            <p:ph type="dt" idx="1"/>
          </p:nvPr>
        </p:nvSpPr>
        <p:spPr>
          <a:xfrm>
            <a:off x="4071938" y="0"/>
            <a:ext cx="3114675" cy="473075"/>
          </a:xfrm>
          <a:prstGeom prst="rect">
            <a:avLst/>
          </a:prstGeom>
        </p:spPr>
        <p:txBody>
          <a:bodyPr vert="horz" lIns="91440" tIns="45720" rIns="91440" bIns="45720" rtlCol="0"/>
          <a:lstStyle>
            <a:lvl1pPr algn="r">
              <a:defRPr sz="1200"/>
            </a:lvl1pPr>
          </a:lstStyle>
          <a:p>
            <a:fld id="{3C45A619-2AD0-4E6B-85F1-CCA3A479EAB0}" type="datetimeFigureOut">
              <a:rPr lang="en-US" smtClean="0"/>
              <a:pPr/>
              <a:t>3/3/2020</a:t>
            </a:fld>
            <a:endParaRPr lang="en-US"/>
          </a:p>
        </p:txBody>
      </p:sp>
      <p:sp>
        <p:nvSpPr>
          <p:cNvPr id="4" name="Slide Image Placeholder 3"/>
          <p:cNvSpPr>
            <a:spLocks noGrp="1" noRot="1" noChangeAspect="1"/>
          </p:cNvSpPr>
          <p:nvPr>
            <p:ph type="sldImg" idx="2"/>
          </p:nvPr>
        </p:nvSpPr>
        <p:spPr>
          <a:xfrm>
            <a:off x="758825" y="1181100"/>
            <a:ext cx="5670550" cy="3189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9138" y="4546600"/>
            <a:ext cx="5749925" cy="37211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5725"/>
            <a:ext cx="3114675"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71938" y="8975725"/>
            <a:ext cx="3114675" cy="473075"/>
          </a:xfrm>
          <a:prstGeom prst="rect">
            <a:avLst/>
          </a:prstGeom>
        </p:spPr>
        <p:txBody>
          <a:bodyPr vert="horz" lIns="91440" tIns="45720" rIns="91440" bIns="45720" rtlCol="0" anchor="b"/>
          <a:lstStyle>
            <a:lvl1pPr algn="r">
              <a:defRPr sz="1200"/>
            </a:lvl1pPr>
          </a:lstStyle>
          <a:p>
            <a:fld id="{F52A33B3-998C-4E64-80B7-954D337A7A23}" type="slidenum">
              <a:rPr lang="en-US" smtClean="0"/>
              <a:pPr/>
              <a:t>‹#›</a:t>
            </a:fld>
            <a:endParaRPr lang="en-US"/>
          </a:p>
        </p:txBody>
      </p:sp>
    </p:spTree>
    <p:extLst>
      <p:ext uri="{BB962C8B-B14F-4D97-AF65-F5344CB8AC3E}">
        <p14:creationId xmlns:p14="http://schemas.microsoft.com/office/powerpoint/2010/main" val="37284121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9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051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469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8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94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09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56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86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634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336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128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Aspauld@emory.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bop.gov/resources/pdfs/seasonal_influenza_guidance.pdf" TargetMode="External"/><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2.xml"/><Relationship Id="rId4" Type="http://schemas.openxmlformats.org/officeDocument/2006/relationships/hyperlink" Target="mailto:Aspauld@emory.edu"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636" y="178553"/>
            <a:ext cx="11641237" cy="1846384"/>
          </a:xfrm>
        </p:spPr>
        <p:txBody>
          <a:bodyPr>
            <a:normAutofit/>
          </a:bodyPr>
          <a:lstStyle/>
          <a:p>
            <a:r>
              <a:rPr lang="en-US" sz="4800" dirty="0" smtClean="0"/>
              <a:t>What’s Coronavirus? </a:t>
            </a:r>
            <a:br>
              <a:rPr lang="en-US" sz="4800" dirty="0" smtClean="0"/>
            </a:br>
            <a:r>
              <a:rPr lang="en-US" sz="3600" dirty="0" smtClean="0"/>
              <a:t>And how will it affect people living in correctional facilities?</a:t>
            </a:r>
            <a:endParaRPr lang="en-US" sz="3600" dirty="0"/>
          </a:p>
        </p:txBody>
      </p:sp>
      <p:pic>
        <p:nvPicPr>
          <p:cNvPr id="8" name="Picture 7"/>
          <p:cNvPicPr>
            <a:picLocks noChangeAspect="1"/>
          </p:cNvPicPr>
          <p:nvPr/>
        </p:nvPicPr>
        <p:blipFill>
          <a:blip r:embed="rId2"/>
          <a:stretch>
            <a:fillRect/>
          </a:stretch>
        </p:blipFill>
        <p:spPr>
          <a:xfrm>
            <a:off x="8886966" y="5918796"/>
            <a:ext cx="3148907" cy="939204"/>
          </a:xfrm>
          <a:prstGeom prst="rect">
            <a:avLst/>
          </a:prstGeom>
        </p:spPr>
      </p:pic>
      <p:pic>
        <p:nvPicPr>
          <p:cNvPr id="9" name="Picture 8"/>
          <p:cNvPicPr>
            <a:picLocks noChangeAspect="1"/>
          </p:cNvPicPr>
          <p:nvPr/>
        </p:nvPicPr>
        <p:blipFill rotWithShape="1">
          <a:blip r:embed="rId3"/>
          <a:srcRect t="1213"/>
          <a:stretch/>
        </p:blipFill>
        <p:spPr>
          <a:xfrm>
            <a:off x="0" y="3148143"/>
            <a:ext cx="6718410" cy="3709857"/>
          </a:xfrm>
          <a:prstGeom prst="rect">
            <a:avLst/>
          </a:prstGeom>
        </p:spPr>
      </p:pic>
      <p:sp>
        <p:nvSpPr>
          <p:cNvPr id="3" name="TextBox 2"/>
          <p:cNvSpPr txBox="1"/>
          <p:nvPr/>
        </p:nvSpPr>
        <p:spPr>
          <a:xfrm>
            <a:off x="6131293" y="2434042"/>
            <a:ext cx="6060707" cy="461665"/>
          </a:xfrm>
          <a:prstGeom prst="rect">
            <a:avLst/>
          </a:prstGeom>
          <a:noFill/>
        </p:spPr>
        <p:txBody>
          <a:bodyPr wrap="square" rtlCol="0">
            <a:spAutoFit/>
          </a:bodyPr>
          <a:lstStyle/>
          <a:p>
            <a:r>
              <a:rPr lang="en-US" sz="2400" dirty="0" smtClean="0"/>
              <a:t>A presentation for justice-involved persons</a:t>
            </a:r>
            <a:endParaRPr lang="en-US" sz="2400" dirty="0"/>
          </a:p>
        </p:txBody>
      </p:sp>
      <p:sp>
        <p:nvSpPr>
          <p:cNvPr id="4" name="Rectangle 3"/>
          <p:cNvSpPr/>
          <p:nvPr/>
        </p:nvSpPr>
        <p:spPr>
          <a:xfrm>
            <a:off x="6787788" y="2964141"/>
            <a:ext cx="5248085" cy="2954655"/>
          </a:xfrm>
          <a:prstGeom prst="rect">
            <a:avLst/>
          </a:prstGeom>
        </p:spPr>
        <p:txBody>
          <a:bodyPr wrap="square">
            <a:spAutoFit/>
          </a:bodyPr>
          <a:lstStyle/>
          <a:p>
            <a:r>
              <a:rPr lang="en-US" dirty="0"/>
              <a:t>Anne C. Spaulding MD MPH</a:t>
            </a:r>
          </a:p>
          <a:p>
            <a:r>
              <a:rPr lang="en-US" dirty="0"/>
              <a:t>March 4, 2020</a:t>
            </a:r>
          </a:p>
          <a:p>
            <a:r>
              <a:rPr lang="en-US" dirty="0"/>
              <a:t>Emory Center for the </a:t>
            </a:r>
          </a:p>
          <a:p>
            <a:r>
              <a:rPr lang="en-US" dirty="0"/>
              <a:t>Health of Incarcerated Persons</a:t>
            </a:r>
          </a:p>
          <a:p>
            <a:r>
              <a:rPr lang="en-US" dirty="0">
                <a:hlinkClick r:id="rId4"/>
              </a:rPr>
              <a:t>Aspauld@emory.edu</a:t>
            </a:r>
            <a:r>
              <a:rPr lang="en-US" dirty="0"/>
              <a:t> </a:t>
            </a:r>
          </a:p>
          <a:p>
            <a:r>
              <a:rPr lang="en-US" sz="1200" dirty="0"/>
              <a:t>Development of these slides was supported under cooperative agreement, the Centers for Disease Control and Prevention’s (CDC’s) Collaboration with Academia to Strengthen Public Health Workforce Capacity (grant no. 3 U36 OE000002-04 S05) funded by CDC, Office of Public Health Preparedness and Response, through the Association of Schools and Programs of Public Health (ASPPH). Its contents are solely the responsibility of the authors and do not necessarily represent the official views of CDC, the Department of Health and Human Services, or ASPPH. Please do not alter content without contacting author.</a:t>
            </a:r>
          </a:p>
        </p:txBody>
      </p:sp>
    </p:spTree>
    <p:extLst>
      <p:ext uri="{BB962C8B-B14F-4D97-AF65-F5344CB8AC3E}">
        <p14:creationId xmlns:p14="http://schemas.microsoft.com/office/powerpoint/2010/main" val="3608047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Resources:</a:t>
            </a:r>
            <a:endParaRPr lang="en-US" sz="2800" dirty="0"/>
          </a:p>
        </p:txBody>
      </p:sp>
      <p:sp>
        <p:nvSpPr>
          <p:cNvPr id="3" name="Content Placeholder 2"/>
          <p:cNvSpPr>
            <a:spLocks noGrp="1"/>
          </p:cNvSpPr>
          <p:nvPr>
            <p:ph idx="1"/>
          </p:nvPr>
        </p:nvSpPr>
        <p:spPr>
          <a:xfrm>
            <a:off x="915837" y="1525064"/>
            <a:ext cx="11067615" cy="5041814"/>
          </a:xfrm>
        </p:spPr>
        <p:txBody>
          <a:bodyPr>
            <a:normAutofit/>
          </a:bodyPr>
          <a:lstStyle/>
          <a:p>
            <a:r>
              <a:rPr lang="en-US" sz="2400" dirty="0" smtClean="0">
                <a:hlinkClick r:id="rId2"/>
              </a:rPr>
              <a:t>https://www.cdc.gov/coronavirus/2019-ncov/index.html</a:t>
            </a:r>
            <a:endParaRPr lang="en-US" sz="2400" dirty="0" smtClean="0"/>
          </a:p>
          <a:p>
            <a:r>
              <a:rPr lang="en-US" sz="2400" dirty="0" smtClean="0">
                <a:hlinkClick r:id="rId3"/>
              </a:rPr>
              <a:t>https</a:t>
            </a:r>
            <a:r>
              <a:rPr lang="en-US" sz="2400" dirty="0">
                <a:hlinkClick r:id="rId3"/>
              </a:rPr>
              <a:t>://</a:t>
            </a:r>
            <a:r>
              <a:rPr lang="en-US" sz="2400" dirty="0" smtClean="0">
                <a:hlinkClick r:id="rId3"/>
              </a:rPr>
              <a:t>www.bop.gov/resources/pdfs/seasonal_influenza_guidance.pdf</a:t>
            </a:r>
            <a:endParaRPr lang="en-US" sz="2400" dirty="0" smtClean="0"/>
          </a:p>
          <a:p>
            <a:r>
              <a:rPr lang="en-US" sz="2400" dirty="0" smtClean="0"/>
              <a:t>Questions? </a:t>
            </a:r>
            <a:r>
              <a:rPr lang="en-US" sz="2400" dirty="0" smtClean="0">
                <a:hlinkClick r:id="rId4"/>
              </a:rPr>
              <a:t>Aspauld@emory.edu</a:t>
            </a:r>
            <a:endParaRPr lang="en-US" sz="2400" dirty="0"/>
          </a:p>
          <a:p>
            <a:pPr lvl="1"/>
            <a:r>
              <a:rPr lang="en-US" sz="2000" dirty="0" smtClean="0"/>
              <a:t>Emory Center for the Health of Incarcerated Persons, Atlanta GA</a:t>
            </a:r>
          </a:p>
          <a:p>
            <a:r>
              <a:rPr lang="en-US" sz="2400" dirty="0" smtClean="0"/>
              <a:t>Acknowledgments: I am grateful for constructive criticism from countless colleagues who are federal employees.</a:t>
            </a:r>
          </a:p>
        </p:txBody>
      </p:sp>
    </p:spTree>
    <p:extLst>
      <p:ext uri="{BB962C8B-B14F-4D97-AF65-F5344CB8AC3E}">
        <p14:creationId xmlns:p14="http://schemas.microsoft.com/office/powerpoint/2010/main" val="2171656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37" y="199741"/>
            <a:ext cx="10515600" cy="1325563"/>
          </a:xfrm>
        </p:spPr>
        <p:txBody>
          <a:bodyPr/>
          <a:lstStyle/>
          <a:p>
            <a:r>
              <a:rPr lang="en-US" dirty="0" smtClean="0"/>
              <a:t>What is Coronavirus?</a:t>
            </a:r>
            <a:r>
              <a:rPr lang="en-US" dirty="0"/>
              <a:t> </a:t>
            </a:r>
            <a:r>
              <a:rPr lang="en-US" dirty="0" smtClean="0"/>
              <a:t/>
            </a:r>
            <a:br>
              <a:rPr lang="en-US" dirty="0" smtClean="0"/>
            </a:br>
            <a:r>
              <a:rPr lang="en-US" dirty="0" smtClean="0"/>
              <a:t>What is COVID-19?</a:t>
            </a:r>
            <a:endParaRPr lang="en-US" dirty="0"/>
          </a:p>
        </p:txBody>
      </p:sp>
      <p:sp>
        <p:nvSpPr>
          <p:cNvPr id="4" name="Content Placeholder 3"/>
          <p:cNvSpPr>
            <a:spLocks noGrp="1"/>
          </p:cNvSpPr>
          <p:nvPr>
            <p:ph idx="1"/>
          </p:nvPr>
        </p:nvSpPr>
        <p:spPr>
          <a:xfrm>
            <a:off x="838199" y="1825624"/>
            <a:ext cx="11122573" cy="4869815"/>
          </a:xfrm>
        </p:spPr>
        <p:txBody>
          <a:bodyPr>
            <a:normAutofit fontScale="92500" lnSpcReduction="10000"/>
          </a:bodyPr>
          <a:lstStyle/>
          <a:p>
            <a:pPr marL="0" indent="0">
              <a:buNone/>
            </a:pPr>
            <a:r>
              <a:rPr lang="en-US" dirty="0" smtClean="0"/>
              <a:t>You may have heard about “the new coronavirus”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There  many types of viruses out there. Most </a:t>
            </a:r>
            <a:r>
              <a:rPr lang="en-US" u="sng" dirty="0" smtClean="0"/>
              <a:t>coronaviruses</a:t>
            </a:r>
            <a:r>
              <a:rPr lang="en-US" dirty="0" smtClean="0"/>
              <a:t> cause a mild cold. </a:t>
            </a:r>
          </a:p>
          <a:p>
            <a:pPr marL="0" indent="0">
              <a:buNone/>
            </a:pPr>
            <a:r>
              <a:rPr lang="en-US" dirty="0" smtClean="0"/>
              <a:t/>
            </a:r>
            <a:br>
              <a:rPr lang="en-US" dirty="0" smtClean="0"/>
            </a:br>
            <a:r>
              <a:rPr lang="en-US" dirty="0" smtClean="0"/>
              <a:t>The “new coronavirus” causes a disease called “COVID-19”.  Some infections are mild. Some people get a cough, fever and shortness of breath. A few need to be hospitalized. </a:t>
            </a:r>
          </a:p>
          <a:p>
            <a:pPr marL="0" indent="0">
              <a:buNone/>
            </a:pPr>
            <a:r>
              <a:rPr lang="en-US" dirty="0" smtClean="0"/>
              <a:t>Some people are dying, but at a lower rate than with other epidemics like SARS</a:t>
            </a:r>
            <a:r>
              <a:rPr lang="en-US" dirty="0" smtClean="0"/>
              <a:t>. </a:t>
            </a:r>
            <a:endParaRPr lang="en-US" dirty="0"/>
          </a:p>
        </p:txBody>
      </p:sp>
      <p:sp>
        <p:nvSpPr>
          <p:cNvPr id="7" name="Content Placeholder 2"/>
          <p:cNvSpPr txBox="1">
            <a:spLocks/>
          </p:cNvSpPr>
          <p:nvPr/>
        </p:nvSpPr>
        <p:spPr>
          <a:xfrm>
            <a:off x="381837" y="1579137"/>
            <a:ext cx="11810163" cy="4950531"/>
          </a:xfrm>
          <a:prstGeom prst="rect">
            <a:avLst/>
          </a:prstGeom>
        </p:spPr>
        <p:txBody>
          <a:bodyPr vert="horz" lIns="91440" tIns="45720" rIns="91440" bIns="45720" rtlCol="0">
            <a:normAutofit/>
          </a:bodyPr>
          <a:lstStyle/>
          <a:p>
            <a:pPr marL="228600" indent="-228600">
              <a:lnSpc>
                <a:spcPct val="90000"/>
              </a:lnSpc>
              <a:spcBef>
                <a:spcPts val="1000"/>
              </a:spcBef>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a:xfrm rot="20909805">
            <a:off x="3011696" y="2777047"/>
            <a:ext cx="7124161" cy="369332"/>
          </a:xfrm>
          <a:prstGeom prst="rect">
            <a:avLst/>
          </a:prstGeom>
          <a:ln>
            <a:solidFill>
              <a:schemeClr val="tx1"/>
            </a:solidFill>
          </a:ln>
        </p:spPr>
        <p:txBody>
          <a:bodyPr wrap="square">
            <a:spAutoFit/>
          </a:bodyPr>
          <a:lstStyle/>
          <a:p>
            <a:r>
              <a:rPr lang="en-US" dirty="0">
                <a:solidFill>
                  <a:srgbClr val="000000"/>
                </a:solidFill>
                <a:latin typeface="Open Sans"/>
              </a:rPr>
              <a:t>Coronaviruses are named for the crown-like spikes on their surface. </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622" b="90000" l="10000" r="90000"/>
                    </a14:imgEffect>
                  </a14:imgLayer>
                </a14:imgProps>
              </a:ext>
            </a:extLst>
          </a:blip>
          <a:stretch>
            <a:fillRect/>
          </a:stretch>
        </p:blipFill>
        <p:spPr>
          <a:xfrm>
            <a:off x="8348534" y="850658"/>
            <a:ext cx="7892664" cy="2195704"/>
          </a:xfrm>
          <a:prstGeom prst="rect">
            <a:avLst/>
          </a:prstGeom>
        </p:spPr>
      </p:pic>
      <p:sp>
        <p:nvSpPr>
          <p:cNvPr id="8" name="Bent Arrow 7"/>
          <p:cNvSpPr/>
          <p:nvPr/>
        </p:nvSpPr>
        <p:spPr>
          <a:xfrm>
            <a:off x="8922574" y="1866314"/>
            <a:ext cx="1178560" cy="2946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rot="20045997" flipV="1">
            <a:off x="7834693" y="1310968"/>
            <a:ext cx="2649149" cy="53794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20828727" flipV="1">
            <a:off x="9169733" y="2543084"/>
            <a:ext cx="1178560" cy="226851"/>
          </a:xfrm>
          <a:prstGeom prst="bentArrow">
            <a:avLst>
              <a:gd name="adj1" fmla="val 35344"/>
              <a:gd name="adj2" fmla="val 25000"/>
              <a:gd name="adj3" fmla="val 25000"/>
              <a:gd name="adj4" fmla="val 33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185536" y="3248757"/>
            <a:ext cx="5947462" cy="461665"/>
          </a:xfrm>
          <a:prstGeom prst="rect">
            <a:avLst/>
          </a:prstGeom>
          <a:noFill/>
        </p:spPr>
        <p:txBody>
          <a:bodyPr wrap="none" rtlCol="0">
            <a:spAutoFit/>
          </a:bodyPr>
          <a:lstStyle/>
          <a:p>
            <a:r>
              <a:rPr lang="en-US" sz="2400" i="1" dirty="0" smtClean="0"/>
              <a:t>This is a virus particle magnified a zillion times</a:t>
            </a:r>
            <a:endParaRPr lang="en-US" sz="2400" i="1" dirty="0"/>
          </a:p>
        </p:txBody>
      </p:sp>
    </p:spTree>
    <p:extLst>
      <p:ext uri="{BB962C8B-B14F-4D97-AF65-F5344CB8AC3E}">
        <p14:creationId xmlns:p14="http://schemas.microsoft.com/office/powerpoint/2010/main" val="34703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70" y="227453"/>
            <a:ext cx="10515600" cy="1325563"/>
          </a:xfrm>
        </p:spPr>
        <p:txBody>
          <a:bodyPr/>
          <a:lstStyle/>
          <a:p>
            <a:r>
              <a:rPr lang="en-US" dirty="0" smtClean="0"/>
              <a:t>The New Coronavirus Overview: Spread</a:t>
            </a:r>
            <a:endParaRPr lang="en-US" dirty="0"/>
          </a:p>
        </p:txBody>
      </p:sp>
      <p:sp>
        <p:nvSpPr>
          <p:cNvPr id="3" name="Content Placeholder 2"/>
          <p:cNvSpPr>
            <a:spLocks noGrp="1"/>
          </p:cNvSpPr>
          <p:nvPr>
            <p:ph idx="1"/>
          </p:nvPr>
        </p:nvSpPr>
        <p:spPr>
          <a:xfrm>
            <a:off x="198463" y="1837800"/>
            <a:ext cx="11810163" cy="4950531"/>
          </a:xfrm>
        </p:spPr>
        <p:txBody>
          <a:bodyPr>
            <a:normAutofit/>
          </a:bodyPr>
          <a:lstStyle/>
          <a:p>
            <a:r>
              <a:rPr lang="en-US" sz="2800" dirty="0" smtClean="0"/>
              <a:t>This virus spreads </a:t>
            </a:r>
            <a:r>
              <a:rPr lang="en-US" dirty="0" smtClean="0"/>
              <a:t>from person-to-person </a:t>
            </a:r>
          </a:p>
          <a:p>
            <a:pPr lvl="1"/>
            <a:r>
              <a:rPr lang="en-US" dirty="0" smtClean="0"/>
              <a:t>When </a:t>
            </a:r>
            <a:r>
              <a:rPr lang="en-US" dirty="0"/>
              <a:t>people </a:t>
            </a:r>
            <a:r>
              <a:rPr lang="en-US" dirty="0" smtClean="0"/>
              <a:t>are in close contact, about 6 feet of each other or closer</a:t>
            </a:r>
            <a:r>
              <a:rPr lang="en-US" dirty="0" smtClean="0"/>
              <a:t>.</a:t>
            </a:r>
          </a:p>
          <a:p>
            <a:pPr lvl="1"/>
            <a:r>
              <a:rPr lang="en-US" dirty="0" smtClean="0"/>
              <a:t>Th</a:t>
            </a:r>
            <a:r>
              <a:rPr lang="en-US" dirty="0" smtClean="0"/>
              <a:t>e longer you are close together, the higher the likelihood of spread.</a:t>
            </a:r>
            <a:endParaRPr lang="en-US" dirty="0" smtClean="0"/>
          </a:p>
          <a:p>
            <a:pPr lvl="1"/>
            <a:endParaRPr lang="en-US" dirty="0" smtClean="0"/>
          </a:p>
          <a:p>
            <a:r>
              <a:rPr lang="en-US" dirty="0" smtClean="0"/>
              <a:t>When you cough or sneeze, droplets with virus particles spread in the air. Droplets can land </a:t>
            </a:r>
            <a:r>
              <a:rPr lang="en-US" dirty="0"/>
              <a:t>in </a:t>
            </a:r>
            <a:r>
              <a:rPr lang="en-US" dirty="0" smtClean="0"/>
              <a:t>mouths </a:t>
            </a:r>
            <a:r>
              <a:rPr lang="en-US" dirty="0"/>
              <a:t>or noses of people </a:t>
            </a:r>
            <a:r>
              <a:rPr lang="en-US" dirty="0" smtClean="0"/>
              <a:t>nearby.</a:t>
            </a:r>
          </a:p>
          <a:p>
            <a:pPr lvl="1"/>
            <a:r>
              <a:rPr lang="en-US" dirty="0" smtClean="0"/>
              <a:t>Droplets can be </a:t>
            </a:r>
            <a:r>
              <a:rPr lang="en-US" dirty="0"/>
              <a:t>inhaled into</a:t>
            </a:r>
            <a:r>
              <a:rPr lang="en-US" dirty="0" smtClean="0"/>
              <a:t> the lungs.</a:t>
            </a:r>
          </a:p>
          <a:p>
            <a:pPr lvl="1"/>
            <a:endParaRPr lang="en-US" dirty="0"/>
          </a:p>
          <a:p>
            <a:r>
              <a:rPr lang="en-US" dirty="0" smtClean="0"/>
              <a:t>Sometimes a jail or prison will want to separate sick people and people who don’t have the infection. </a:t>
            </a:r>
            <a:r>
              <a:rPr lang="en-US" dirty="0" smtClean="0"/>
              <a:t>With an outbreak, visitation may be stopped.</a:t>
            </a:r>
            <a:endParaRPr lang="en-US" dirty="0" smtClean="0"/>
          </a:p>
          <a:p>
            <a:pPr lvl="1">
              <a:buNone/>
            </a:pPr>
            <a:endParaRPr lang="en-US" dirty="0" smtClean="0"/>
          </a:p>
        </p:txBody>
      </p:sp>
      <p:pic>
        <p:nvPicPr>
          <p:cNvPr id="4" name="Picture 3"/>
          <p:cNvPicPr>
            <a:picLocks noChangeAspect="1"/>
          </p:cNvPicPr>
          <p:nvPr/>
        </p:nvPicPr>
        <p:blipFill>
          <a:blip r:embed="rId2"/>
          <a:stretch>
            <a:fillRect/>
          </a:stretch>
        </p:blipFill>
        <p:spPr>
          <a:xfrm>
            <a:off x="9670142" y="308429"/>
            <a:ext cx="2104571" cy="1323723"/>
          </a:xfrm>
          <a:prstGeom prst="rect">
            <a:avLst/>
          </a:prstGeom>
        </p:spPr>
      </p:pic>
    </p:spTree>
    <p:extLst>
      <p:ext uri="{BB962C8B-B14F-4D97-AF65-F5344CB8AC3E}">
        <p14:creationId xmlns:p14="http://schemas.microsoft.com/office/powerpoint/2010/main" val="1224170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274410"/>
            <a:ext cx="10515600" cy="1325563"/>
          </a:xfrm>
        </p:spPr>
        <p:txBody>
          <a:bodyPr/>
          <a:lstStyle/>
          <a:p>
            <a:r>
              <a:rPr lang="en-US" dirty="0" smtClean="0"/>
              <a:t>The </a:t>
            </a:r>
            <a:r>
              <a:rPr lang="en-US" u="sng" dirty="0" smtClean="0"/>
              <a:t>New</a:t>
            </a:r>
            <a:r>
              <a:rPr lang="en-US" dirty="0" smtClean="0"/>
              <a:t> Coronavirus Overview: Spread</a:t>
            </a:r>
            <a:endParaRPr lang="en-US" dirty="0"/>
          </a:p>
        </p:txBody>
      </p:sp>
      <p:sp>
        <p:nvSpPr>
          <p:cNvPr id="3" name="Content Placeholder 2"/>
          <p:cNvSpPr>
            <a:spLocks noGrp="1"/>
          </p:cNvSpPr>
          <p:nvPr>
            <p:ph idx="1"/>
          </p:nvPr>
        </p:nvSpPr>
        <p:spPr>
          <a:xfrm>
            <a:off x="272143" y="2078412"/>
            <a:ext cx="11810163" cy="4950531"/>
          </a:xfrm>
        </p:spPr>
        <p:txBody>
          <a:bodyPr>
            <a:normAutofit/>
          </a:bodyPr>
          <a:lstStyle/>
          <a:p>
            <a:r>
              <a:rPr lang="en-US" sz="3200" dirty="0" smtClean="0"/>
              <a:t>The new virus  can spread by touching </a:t>
            </a:r>
            <a:r>
              <a:rPr lang="en-US" sz="3200" dirty="0" smtClean="0"/>
              <a:t>with bare hands a </a:t>
            </a:r>
            <a:r>
              <a:rPr lang="en-US" sz="3200" dirty="0" smtClean="0"/>
              <a:t>surface or object that has the </a:t>
            </a:r>
            <a:r>
              <a:rPr lang="en-US" sz="3200" dirty="0" smtClean="0"/>
              <a:t>virus particles </a:t>
            </a:r>
            <a:r>
              <a:rPr lang="en-US" sz="3200" dirty="0" smtClean="0"/>
              <a:t>on </a:t>
            </a:r>
            <a:r>
              <a:rPr lang="en-US" sz="3200" dirty="0" smtClean="0"/>
              <a:t>it, such as a used tissue.</a:t>
            </a:r>
            <a:endParaRPr lang="en-US" sz="3200" dirty="0" smtClean="0"/>
          </a:p>
          <a:p>
            <a:pPr lvl="1"/>
            <a:r>
              <a:rPr lang="en-US" sz="2800" dirty="0" smtClean="0"/>
              <a:t>This is not the main way the virus spreads!</a:t>
            </a:r>
          </a:p>
          <a:p>
            <a:pPr lvl="1"/>
            <a:endParaRPr lang="en-US" dirty="0" smtClean="0"/>
          </a:p>
          <a:p>
            <a:r>
              <a:rPr lang="en-US" sz="3200" dirty="0" smtClean="0"/>
              <a:t>The novel coronavirus can spread at different stages of sickness</a:t>
            </a:r>
          </a:p>
          <a:p>
            <a:pPr lvl="1"/>
            <a:r>
              <a:rPr lang="en-US" sz="2800" dirty="0" smtClean="0"/>
              <a:t>People are thought to be most contagious when they are sickest.</a:t>
            </a:r>
          </a:p>
          <a:p>
            <a:pPr lvl="1"/>
            <a:r>
              <a:rPr lang="en-US" sz="2800" dirty="0" smtClean="0"/>
              <a:t>People might be contagious before they even show symptoms,</a:t>
            </a:r>
          </a:p>
          <a:p>
            <a:pPr marL="914400" lvl="2" indent="0">
              <a:buNone/>
            </a:pPr>
            <a:r>
              <a:rPr lang="en-US" sz="2800" dirty="0"/>
              <a:t> </a:t>
            </a:r>
            <a:r>
              <a:rPr lang="en-US" sz="2800" dirty="0" smtClean="0"/>
              <a:t>but probably most people with COVID-19 did not catch</a:t>
            </a:r>
          </a:p>
          <a:p>
            <a:pPr marL="914400" lvl="2" indent="0">
              <a:buNone/>
            </a:pPr>
            <a:r>
              <a:rPr lang="en-US" sz="2800" dirty="0" smtClean="0"/>
              <a:t> the virus from folks who are still well. </a:t>
            </a:r>
            <a:endParaRPr lang="en-US" dirty="0" smtClean="0"/>
          </a:p>
        </p:txBody>
      </p:sp>
      <p:pic>
        <p:nvPicPr>
          <p:cNvPr id="5" name="Picture 4"/>
          <p:cNvPicPr>
            <a:picLocks noChangeAspect="1"/>
          </p:cNvPicPr>
          <p:nvPr/>
        </p:nvPicPr>
        <p:blipFill rotWithShape="1">
          <a:blip r:embed="rId2"/>
          <a:srcRect r="51991"/>
          <a:stretch/>
        </p:blipFill>
        <p:spPr>
          <a:xfrm>
            <a:off x="8401711" y="4834193"/>
            <a:ext cx="3790289" cy="2194750"/>
          </a:xfrm>
          <a:prstGeom prst="rect">
            <a:avLst/>
          </a:prstGeom>
        </p:spPr>
      </p:pic>
      <p:sp>
        <p:nvSpPr>
          <p:cNvPr id="6" name="Curved Left Arrow 5"/>
          <p:cNvSpPr/>
          <p:nvPr/>
        </p:nvSpPr>
        <p:spPr>
          <a:xfrm flipH="1">
            <a:off x="1212783" y="1280160"/>
            <a:ext cx="346510" cy="6545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547490" y="1711259"/>
            <a:ext cx="8749365" cy="369332"/>
          </a:xfrm>
          <a:prstGeom prst="rect">
            <a:avLst/>
          </a:prstGeom>
          <a:noFill/>
        </p:spPr>
        <p:txBody>
          <a:bodyPr wrap="square" rtlCol="0">
            <a:spAutoFit/>
          </a:bodyPr>
          <a:lstStyle/>
          <a:p>
            <a:r>
              <a:rPr lang="en-US" dirty="0" smtClean="0"/>
              <a:t>“Novel” is another word for new. Some people refer to this as “The Novel Coronavirus”</a:t>
            </a:r>
            <a:endParaRPr lang="en-US" dirty="0"/>
          </a:p>
        </p:txBody>
      </p:sp>
    </p:spTree>
    <p:extLst>
      <p:ext uri="{BB962C8B-B14F-4D97-AF65-F5344CB8AC3E}">
        <p14:creationId xmlns:p14="http://schemas.microsoft.com/office/powerpoint/2010/main" val="480603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87573" y="1431439"/>
            <a:ext cx="11506200" cy="4985886"/>
          </a:xfrm>
        </p:spPr>
        <p:txBody>
          <a:bodyPr>
            <a:normAutofit/>
          </a:bodyPr>
          <a:lstStyle/>
          <a:p>
            <a:r>
              <a:rPr lang="en-US" dirty="0" smtClean="0"/>
              <a:t>It started in China</a:t>
            </a:r>
          </a:p>
          <a:p>
            <a:r>
              <a:rPr lang="en-US" dirty="0" smtClean="0"/>
              <a:t>As of March 2020, it has spread to every continent.</a:t>
            </a:r>
            <a:r>
              <a:rPr lang="en-US" sz="2400" dirty="0"/>
              <a:t> </a:t>
            </a:r>
            <a:endParaRPr lang="en-US" sz="2400" dirty="0" smtClean="0"/>
          </a:p>
          <a:p>
            <a:r>
              <a:rPr lang="en-US" dirty="0" smtClean="0"/>
              <a:t>COVID-19 </a:t>
            </a:r>
            <a:r>
              <a:rPr lang="en-US" dirty="0"/>
              <a:t>seems to be spreading easily in </a:t>
            </a:r>
            <a:r>
              <a:rPr lang="en-US" dirty="0" smtClean="0"/>
              <a:t>many communities</a:t>
            </a:r>
            <a:endParaRPr lang="en-US" dirty="0"/>
          </a:p>
          <a:p>
            <a:pPr lvl="1">
              <a:buFont typeface="Wingdings" panose="05000000000000000000" pitchFamily="2" charset="2"/>
              <a:buChar char="Ø"/>
            </a:pPr>
            <a:r>
              <a:rPr lang="en-US" sz="3000" dirty="0" smtClean="0"/>
              <a:t>Persons </a:t>
            </a:r>
            <a:r>
              <a:rPr lang="en-US" sz="3000" dirty="0" smtClean="0"/>
              <a:t>entering jails or prisons can bring it </a:t>
            </a:r>
            <a:r>
              <a:rPr lang="en-US" sz="3000" dirty="0" smtClean="0"/>
              <a:t>in with them.</a:t>
            </a:r>
          </a:p>
          <a:p>
            <a:pPr lvl="1">
              <a:buFont typeface="Wingdings" panose="05000000000000000000" pitchFamily="2" charset="2"/>
              <a:buChar char="Ø"/>
            </a:pPr>
            <a:endParaRPr lang="en-US" sz="3000" dirty="0" smtClean="0"/>
          </a:p>
          <a:p>
            <a:pPr lvl="1">
              <a:buFont typeface="Wingdings" panose="05000000000000000000" pitchFamily="2" charset="2"/>
              <a:buChar char="Ø"/>
            </a:pPr>
            <a:r>
              <a:rPr lang="en-US" sz="4400" i="1" dirty="0" smtClean="0"/>
              <a:t>If it’s in a community, </a:t>
            </a:r>
            <a:endParaRPr lang="en-US" sz="4400" i="1" dirty="0" smtClean="0"/>
          </a:p>
          <a:p>
            <a:pPr marL="457200" lvl="1" indent="0">
              <a:buNone/>
            </a:pPr>
            <a:r>
              <a:rPr lang="en-US" sz="4400" i="1" dirty="0"/>
              <a:t> </a:t>
            </a:r>
            <a:r>
              <a:rPr lang="en-US" sz="4400" i="1" dirty="0" smtClean="0"/>
              <a:t>  </a:t>
            </a:r>
            <a:r>
              <a:rPr lang="en-US" sz="4400" i="1" dirty="0" smtClean="0"/>
              <a:t>it’s </a:t>
            </a:r>
            <a:r>
              <a:rPr lang="en-US" sz="4400" i="1" dirty="0" smtClean="0"/>
              <a:t>likely to show up </a:t>
            </a:r>
            <a:endParaRPr lang="en-US" sz="4400" i="1" dirty="0" smtClean="0"/>
          </a:p>
          <a:p>
            <a:pPr marL="457200" lvl="1" indent="0">
              <a:buNone/>
            </a:pPr>
            <a:r>
              <a:rPr lang="en-US" sz="4400" i="1" dirty="0"/>
              <a:t> </a:t>
            </a:r>
            <a:r>
              <a:rPr lang="en-US" sz="4400" i="1" dirty="0" smtClean="0"/>
              <a:t>  </a:t>
            </a:r>
            <a:r>
              <a:rPr lang="en-US" sz="4400" i="1" dirty="0" smtClean="0"/>
              <a:t>in </a:t>
            </a:r>
            <a:r>
              <a:rPr lang="en-US" sz="4400" i="1" dirty="0" smtClean="0"/>
              <a:t>their local </a:t>
            </a:r>
            <a:r>
              <a:rPr lang="en-US" sz="4400" i="1" dirty="0" smtClean="0"/>
              <a:t>jail (or prison). </a:t>
            </a:r>
            <a:endParaRPr lang="en-US" sz="4400" i="1" dirty="0" smtClean="0"/>
          </a:p>
          <a:p>
            <a:pPr lvl="6">
              <a:buFont typeface="Wingdings" panose="05000000000000000000" pitchFamily="2" charset="2"/>
              <a:buChar char="Ø"/>
            </a:pPr>
            <a:endParaRPr lang="en-US" sz="2400" dirty="0" smtClean="0"/>
          </a:p>
          <a:p>
            <a:pPr lvl="5"/>
            <a:endParaRPr lang="en-US" sz="2400" dirty="0"/>
          </a:p>
        </p:txBody>
      </p:sp>
      <p:pic>
        <p:nvPicPr>
          <p:cNvPr id="3" name="Picture 2"/>
          <p:cNvPicPr>
            <a:picLocks noChangeAspect="1"/>
          </p:cNvPicPr>
          <p:nvPr/>
        </p:nvPicPr>
        <p:blipFill>
          <a:blip r:embed="rId2"/>
          <a:stretch>
            <a:fillRect/>
          </a:stretch>
        </p:blipFill>
        <p:spPr>
          <a:xfrm>
            <a:off x="10022699" y="294951"/>
            <a:ext cx="1847850" cy="1466850"/>
          </a:xfrm>
          <a:prstGeom prst="rect">
            <a:avLst/>
          </a:prstGeom>
        </p:spPr>
      </p:pic>
      <p:pic>
        <p:nvPicPr>
          <p:cNvPr id="11" name="Picture 10"/>
          <p:cNvPicPr>
            <a:picLocks noChangeAspect="1"/>
          </p:cNvPicPr>
          <p:nvPr/>
        </p:nvPicPr>
        <p:blipFill>
          <a:blip r:embed="rId3"/>
          <a:stretch>
            <a:fillRect/>
          </a:stretch>
        </p:blipFill>
        <p:spPr>
          <a:xfrm>
            <a:off x="8113986" y="3754893"/>
            <a:ext cx="2914141" cy="2798307"/>
          </a:xfrm>
          <a:prstGeom prst="rect">
            <a:avLst/>
          </a:prstGeom>
        </p:spPr>
      </p:pic>
      <p:sp>
        <p:nvSpPr>
          <p:cNvPr id="6" name="Title 1"/>
          <p:cNvSpPr>
            <a:spLocks noGrp="1"/>
          </p:cNvSpPr>
          <p:nvPr>
            <p:ph type="title"/>
          </p:nvPr>
        </p:nvSpPr>
        <p:spPr>
          <a:xfrm>
            <a:off x="272143" y="274410"/>
            <a:ext cx="10515600" cy="1325563"/>
          </a:xfrm>
        </p:spPr>
        <p:txBody>
          <a:bodyPr/>
          <a:lstStyle/>
          <a:p>
            <a:r>
              <a:rPr lang="en-US" dirty="0" smtClean="0"/>
              <a:t>New Coronavirus Overview: Spread</a:t>
            </a:r>
            <a:endParaRPr lang="en-US" dirty="0"/>
          </a:p>
        </p:txBody>
      </p:sp>
    </p:spTree>
    <p:extLst>
      <p:ext uri="{BB962C8B-B14F-4D97-AF65-F5344CB8AC3E}">
        <p14:creationId xmlns:p14="http://schemas.microsoft.com/office/powerpoint/2010/main" val="4162115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45" y="1423240"/>
            <a:ext cx="6603748" cy="5190222"/>
          </a:xfrm>
        </p:spPr>
        <p:txBody>
          <a:bodyPr>
            <a:normAutofit/>
          </a:bodyPr>
          <a:lstStyle/>
          <a:p>
            <a:r>
              <a:rPr lang="en-US" sz="2400" dirty="0" smtClean="0"/>
              <a:t>Many infected people have reported mild symptoms or </a:t>
            </a:r>
            <a:r>
              <a:rPr lang="en-US" sz="2400" u="sng" dirty="0" smtClean="0"/>
              <a:t>no</a:t>
            </a:r>
            <a:r>
              <a:rPr lang="en-US" sz="2400" dirty="0" smtClean="0"/>
              <a:t> symptoms at all</a:t>
            </a:r>
          </a:p>
          <a:p>
            <a:r>
              <a:rPr lang="en-US" sz="2400" dirty="0" smtClean="0"/>
              <a:t>Symptoms can appear soon or long after contact with an infected person</a:t>
            </a:r>
          </a:p>
          <a:p>
            <a:pPr lvl="1"/>
            <a:r>
              <a:rPr lang="en-US" dirty="0" smtClean="0"/>
              <a:t>This could be 2 days, 2 weeks, or sometime in between!</a:t>
            </a:r>
          </a:p>
          <a:p>
            <a:r>
              <a:rPr lang="en-US" sz="2400" dirty="0" smtClean="0"/>
              <a:t>Symptoms are listed here</a:t>
            </a:r>
          </a:p>
          <a:p>
            <a:pPr marL="228600" lvl="1">
              <a:spcBef>
                <a:spcPts val="1000"/>
              </a:spcBef>
            </a:pPr>
            <a:r>
              <a:rPr lang="en-US" sz="2378" dirty="0" smtClean="0"/>
              <a:t>Serious disease and death are most common in</a:t>
            </a:r>
          </a:p>
          <a:p>
            <a:pPr marL="685800" lvl="2">
              <a:spcBef>
                <a:spcPts val="1000"/>
              </a:spcBef>
            </a:pPr>
            <a:r>
              <a:rPr lang="en-US" sz="2400" dirty="0" smtClean="0"/>
              <a:t>Older persons</a:t>
            </a:r>
          </a:p>
          <a:p>
            <a:pPr marL="685800" lvl="2">
              <a:spcBef>
                <a:spcPts val="1000"/>
              </a:spcBef>
            </a:pPr>
            <a:r>
              <a:rPr lang="en-US" sz="2400" dirty="0" smtClean="0"/>
              <a:t>Those with underlying medical conditions</a:t>
            </a:r>
          </a:p>
        </p:txBody>
      </p:sp>
      <p:pic>
        <p:nvPicPr>
          <p:cNvPr id="4" name="Picture 3"/>
          <p:cNvPicPr>
            <a:picLocks noChangeAspect="1"/>
          </p:cNvPicPr>
          <p:nvPr/>
        </p:nvPicPr>
        <p:blipFill>
          <a:blip r:embed="rId2"/>
          <a:stretch>
            <a:fillRect/>
          </a:stretch>
        </p:blipFill>
        <p:spPr>
          <a:xfrm>
            <a:off x="7171142" y="1853094"/>
            <a:ext cx="4760368" cy="4760368"/>
          </a:xfrm>
          <a:prstGeom prst="rect">
            <a:avLst/>
          </a:prstGeom>
        </p:spPr>
      </p:pic>
      <p:sp>
        <p:nvSpPr>
          <p:cNvPr id="9" name="Content Placeholder 2"/>
          <p:cNvSpPr txBox="1">
            <a:spLocks/>
          </p:cNvSpPr>
          <p:nvPr/>
        </p:nvSpPr>
        <p:spPr>
          <a:xfrm>
            <a:off x="2687097" y="3750074"/>
            <a:ext cx="9286367" cy="4250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p>
        </p:txBody>
      </p:sp>
      <p:sp>
        <p:nvSpPr>
          <p:cNvPr id="7" name="Title 1"/>
          <p:cNvSpPr>
            <a:spLocks noGrp="1"/>
          </p:cNvSpPr>
          <p:nvPr>
            <p:ph type="title"/>
          </p:nvPr>
        </p:nvSpPr>
        <p:spPr>
          <a:xfrm>
            <a:off x="272143" y="274410"/>
            <a:ext cx="10515600" cy="1325563"/>
          </a:xfrm>
        </p:spPr>
        <p:txBody>
          <a:bodyPr/>
          <a:lstStyle/>
          <a:p>
            <a:r>
              <a:rPr lang="en-US" dirty="0" smtClean="0"/>
              <a:t>New Coronavirus Overview: Symptoms</a:t>
            </a:r>
            <a:endParaRPr lang="en-US" dirty="0"/>
          </a:p>
        </p:txBody>
      </p:sp>
      <p:sp>
        <p:nvSpPr>
          <p:cNvPr id="2" name="Right Arrow 1"/>
          <p:cNvSpPr/>
          <p:nvPr/>
        </p:nvSpPr>
        <p:spPr>
          <a:xfrm>
            <a:off x="4109986" y="3575589"/>
            <a:ext cx="4398745" cy="44276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5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071" y="1528014"/>
            <a:ext cx="11471294" cy="4414157"/>
          </a:xfrm>
        </p:spPr>
        <p:txBody>
          <a:bodyPr>
            <a:noAutofit/>
          </a:bodyPr>
          <a:lstStyle/>
          <a:p>
            <a:r>
              <a:rPr lang="en-US" sz="3600" dirty="0" smtClean="0"/>
              <a:t>Treatment</a:t>
            </a:r>
          </a:p>
          <a:p>
            <a:pPr lvl="1"/>
            <a:r>
              <a:rPr lang="en-US" sz="2400" dirty="0" smtClean="0"/>
              <a:t>Rest</a:t>
            </a:r>
          </a:p>
          <a:p>
            <a:pPr lvl="1"/>
            <a:r>
              <a:rPr lang="en-US" sz="2400" dirty="0" smtClean="0"/>
              <a:t>Drink fluids </a:t>
            </a:r>
          </a:p>
          <a:p>
            <a:pPr lvl="1"/>
            <a:r>
              <a:rPr lang="en-US" dirty="0" smtClean="0"/>
              <a:t>Take m</a:t>
            </a:r>
            <a:r>
              <a:rPr lang="en-US" sz="2400" dirty="0" smtClean="0"/>
              <a:t>edicine to reduce fever (for example, </a:t>
            </a:r>
            <a:r>
              <a:rPr lang="en-US" sz="2400" dirty="0" smtClean="0"/>
              <a:t>acetaminophen).</a:t>
            </a:r>
            <a:endParaRPr lang="en-US" sz="2400" dirty="0" smtClean="0"/>
          </a:p>
          <a:p>
            <a:pPr lvl="1"/>
            <a:r>
              <a:rPr lang="en-US" sz="2400" dirty="0" smtClean="0"/>
              <a:t>Research is ongoing to use alread</a:t>
            </a:r>
            <a:r>
              <a:rPr lang="en-US" dirty="0" smtClean="0"/>
              <a:t>y-developed medications to better </a:t>
            </a:r>
            <a:r>
              <a:rPr lang="en-US" dirty="0" smtClean="0"/>
              <a:t>treatment.</a:t>
            </a:r>
            <a:endParaRPr lang="en-US" dirty="0" smtClean="0"/>
          </a:p>
          <a:p>
            <a:r>
              <a:rPr lang="en-US" sz="3600" dirty="0" smtClean="0"/>
              <a:t>Prevention</a:t>
            </a:r>
          </a:p>
          <a:p>
            <a:pPr lvl="1"/>
            <a:r>
              <a:rPr lang="en-US" dirty="0" smtClean="0"/>
              <a:t>Research </a:t>
            </a:r>
            <a:r>
              <a:rPr lang="en-US" dirty="0" smtClean="0"/>
              <a:t>is ongoing to develop </a:t>
            </a:r>
            <a:endParaRPr lang="en-US" dirty="0" smtClean="0"/>
          </a:p>
          <a:p>
            <a:pPr marL="457200" lvl="1" indent="0">
              <a:buNone/>
            </a:pPr>
            <a:r>
              <a:rPr lang="en-US" dirty="0"/>
              <a:t> </a:t>
            </a:r>
            <a:r>
              <a:rPr lang="en-US" dirty="0" smtClean="0"/>
              <a:t>  </a:t>
            </a:r>
            <a:r>
              <a:rPr lang="en-US" dirty="0" smtClean="0"/>
              <a:t>a </a:t>
            </a:r>
            <a:r>
              <a:rPr lang="en-US" dirty="0" smtClean="0"/>
              <a:t>vaccine to prevent </a:t>
            </a:r>
            <a:r>
              <a:rPr lang="en-US" dirty="0" smtClean="0"/>
              <a:t>infection.</a:t>
            </a:r>
            <a:endParaRPr lang="en-US" dirty="0" smtClean="0"/>
          </a:p>
        </p:txBody>
      </p:sp>
      <p:pic>
        <p:nvPicPr>
          <p:cNvPr id="3074" name="Picture 2" descr=" how to treat z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800" y="4157894"/>
            <a:ext cx="276225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72143" y="274410"/>
            <a:ext cx="10515600" cy="1325563"/>
          </a:xfrm>
        </p:spPr>
        <p:txBody>
          <a:bodyPr/>
          <a:lstStyle/>
          <a:p>
            <a:r>
              <a:rPr lang="en-US" dirty="0" smtClean="0"/>
              <a:t>New Coronavirus Overview: Treatment</a:t>
            </a:r>
            <a:endParaRPr lang="en-US" dirty="0"/>
          </a:p>
        </p:txBody>
      </p:sp>
    </p:spTree>
    <p:extLst>
      <p:ext uri="{BB962C8B-B14F-4D97-AF65-F5344CB8AC3E}">
        <p14:creationId xmlns:p14="http://schemas.microsoft.com/office/powerpoint/2010/main" val="3470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16" y="1711985"/>
            <a:ext cx="6217127" cy="4815543"/>
          </a:xfrm>
        </p:spPr>
        <p:txBody>
          <a:bodyPr>
            <a:normAutofit/>
          </a:bodyPr>
          <a:lstStyle/>
          <a:p>
            <a:pPr marL="288925" lvl="1" indent="-173038"/>
            <a:r>
              <a:rPr lang="en-US" dirty="0" smtClean="0"/>
              <a:t>Avoid </a:t>
            </a:r>
            <a:r>
              <a:rPr lang="en-US" dirty="0" smtClean="0"/>
              <a:t>close contact with people who are sick</a:t>
            </a:r>
          </a:p>
          <a:p>
            <a:pPr marL="288925" lvl="1" indent="-173038"/>
            <a:r>
              <a:rPr lang="en-US" dirty="0" smtClean="0"/>
              <a:t>Avoid touching your eyes, nose, and mouth</a:t>
            </a:r>
          </a:p>
          <a:p>
            <a:pPr marL="288925" lvl="1" indent="-173038"/>
            <a:r>
              <a:rPr lang="en-US" dirty="0" smtClean="0"/>
              <a:t>Cover your cough or sneeze with a tissue</a:t>
            </a:r>
          </a:p>
          <a:p>
            <a:pPr marL="746125" lvl="3" indent="-173038"/>
            <a:r>
              <a:rPr lang="en-US" sz="2400" dirty="0" smtClean="0"/>
              <a:t>Throw the tissue in the trash</a:t>
            </a:r>
          </a:p>
          <a:p>
            <a:pPr marL="288925" lvl="1" indent="-173038"/>
            <a:r>
              <a:rPr lang="en-US" dirty="0" smtClean="0"/>
              <a:t>Wash your hands often with soap and water for at least 20 seconds </a:t>
            </a:r>
          </a:p>
          <a:p>
            <a:pPr marL="746125" lvl="3" indent="-173038"/>
            <a:r>
              <a:rPr lang="en-US" sz="2400" dirty="0" smtClean="0"/>
              <a:t>As long as </a:t>
            </a:r>
            <a:r>
              <a:rPr lang="en-US" sz="2400" dirty="0" smtClean="0"/>
              <a:t>singing Happy </a:t>
            </a:r>
            <a:r>
              <a:rPr lang="en-US" sz="2400" dirty="0" smtClean="0"/>
              <a:t>Birthday song!</a:t>
            </a:r>
          </a:p>
          <a:p>
            <a:pPr marL="288925" lvl="1" indent="-173038"/>
            <a:r>
              <a:rPr lang="en-US" dirty="0" smtClean="0"/>
              <a:t>Ask for a facemask if you have symptoms</a:t>
            </a:r>
          </a:p>
          <a:p>
            <a:pPr marL="288925" lvl="1" indent="-173038"/>
            <a:endParaRPr lang="en-US" dirty="0"/>
          </a:p>
          <a:p>
            <a:pPr marL="115887" lvl="1" indent="0">
              <a:buNone/>
            </a:pPr>
            <a:r>
              <a:rPr lang="en-US" dirty="0" smtClean="0"/>
              <a:t>Masks are for people who are sick, to prevent them from spreading the infection to others</a:t>
            </a:r>
          </a:p>
        </p:txBody>
      </p:sp>
      <p:sp>
        <p:nvSpPr>
          <p:cNvPr id="9" name="Content Placeholder 2"/>
          <p:cNvSpPr txBox="1">
            <a:spLocks/>
          </p:cNvSpPr>
          <p:nvPr/>
        </p:nvSpPr>
        <p:spPr>
          <a:xfrm>
            <a:off x="2687097" y="3750074"/>
            <a:ext cx="9286367" cy="4250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p>
        </p:txBody>
      </p:sp>
      <p:sp>
        <p:nvSpPr>
          <p:cNvPr id="8" name="Title 1"/>
          <p:cNvSpPr>
            <a:spLocks noGrp="1"/>
          </p:cNvSpPr>
          <p:nvPr>
            <p:ph type="title"/>
          </p:nvPr>
        </p:nvSpPr>
        <p:spPr>
          <a:xfrm>
            <a:off x="272143" y="274410"/>
            <a:ext cx="10515600" cy="1325563"/>
          </a:xfrm>
        </p:spPr>
        <p:txBody>
          <a:bodyPr/>
          <a:lstStyle/>
          <a:p>
            <a:r>
              <a:rPr lang="en-US" dirty="0" smtClean="0"/>
              <a:t>New Coronavirus Overview: </a:t>
            </a:r>
            <a:br>
              <a:rPr lang="en-US" dirty="0" smtClean="0"/>
            </a:br>
            <a:r>
              <a:rPr lang="en-US" dirty="0" smtClean="0"/>
              <a:t>Prevention—Avoid Exposure!</a:t>
            </a:r>
            <a:endParaRPr lang="en-US" dirty="0"/>
          </a:p>
        </p:txBody>
      </p:sp>
      <p:pic>
        <p:nvPicPr>
          <p:cNvPr id="2" name="Picture 1"/>
          <p:cNvPicPr>
            <a:picLocks noChangeAspect="1"/>
          </p:cNvPicPr>
          <p:nvPr/>
        </p:nvPicPr>
        <p:blipFill>
          <a:blip r:embed="rId2"/>
          <a:stretch>
            <a:fillRect/>
          </a:stretch>
        </p:blipFill>
        <p:spPr>
          <a:xfrm>
            <a:off x="6975983" y="200243"/>
            <a:ext cx="5230821" cy="6553768"/>
          </a:xfrm>
          <a:prstGeom prst="rect">
            <a:avLst/>
          </a:prstGeom>
        </p:spPr>
      </p:pic>
    </p:spTree>
    <p:extLst>
      <p:ext uri="{BB962C8B-B14F-4D97-AF65-F5344CB8AC3E}">
        <p14:creationId xmlns:p14="http://schemas.microsoft.com/office/powerpoint/2010/main" val="37415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76986"/>
            <a:ext cx="12258065" cy="3099959"/>
          </a:xfrm>
        </p:spPr>
        <p:txBody>
          <a:bodyPr>
            <a:normAutofit/>
          </a:bodyPr>
          <a:lstStyle/>
          <a:p>
            <a:r>
              <a:rPr lang="en-US" dirty="0" smtClean="0"/>
              <a:t>Prisons and jails are enclosed environments</a:t>
            </a:r>
          </a:p>
          <a:p>
            <a:pPr lvl="1"/>
            <a:r>
              <a:rPr lang="en-US" sz="3000" dirty="0" smtClean="0"/>
              <a:t>Incarcerated persons sleep in close quarters</a:t>
            </a:r>
            <a:r>
              <a:rPr lang="en-US" sz="3000" dirty="0" smtClean="0"/>
              <a:t>,</a:t>
            </a:r>
          </a:p>
          <a:p>
            <a:pPr marL="457200" lvl="1" indent="0">
              <a:buNone/>
            </a:pPr>
            <a:r>
              <a:rPr lang="en-US" sz="3000" dirty="0"/>
              <a:t>	</a:t>
            </a:r>
            <a:r>
              <a:rPr lang="en-US" sz="3000" dirty="0" smtClean="0"/>
              <a:t>	</a:t>
            </a:r>
            <a:r>
              <a:rPr lang="en-US" sz="3000" dirty="0" smtClean="0"/>
              <a:t> </a:t>
            </a:r>
            <a:r>
              <a:rPr lang="en-US" sz="3000" dirty="0" smtClean="0"/>
              <a:t>eat together, </a:t>
            </a:r>
            <a:endParaRPr lang="en-US" sz="3000" dirty="0" smtClean="0"/>
          </a:p>
          <a:p>
            <a:pPr marL="457200" lvl="1" indent="0">
              <a:buNone/>
            </a:pPr>
            <a:r>
              <a:rPr lang="en-US" sz="3000" dirty="0"/>
              <a:t>	</a:t>
            </a:r>
            <a:r>
              <a:rPr lang="en-US" sz="3000" dirty="0" smtClean="0"/>
              <a:t>		</a:t>
            </a:r>
            <a:r>
              <a:rPr lang="en-US" sz="3000" dirty="0" smtClean="0"/>
              <a:t>recreate </a:t>
            </a:r>
            <a:r>
              <a:rPr lang="en-US" sz="3000" dirty="0" smtClean="0"/>
              <a:t>in small </a:t>
            </a:r>
            <a:r>
              <a:rPr lang="en-US" sz="3000" dirty="0" smtClean="0"/>
              <a:t>spaces,</a:t>
            </a:r>
            <a:endParaRPr lang="en-US" sz="3000" dirty="0" smtClean="0"/>
          </a:p>
          <a:p>
            <a:pPr marL="457200" lvl="1" indent="0">
              <a:buNone/>
            </a:pPr>
            <a:r>
              <a:rPr lang="en-US" sz="3000" dirty="0" smtClean="0"/>
              <a:t>  </a:t>
            </a:r>
            <a:r>
              <a:rPr lang="en-US" sz="3000" dirty="0" smtClean="0"/>
              <a:t>and </a:t>
            </a:r>
            <a:r>
              <a:rPr lang="en-US" sz="3000" dirty="0" smtClean="0"/>
              <a:t>may be at increased risk for airborne infections due to close contact</a:t>
            </a:r>
          </a:p>
          <a:p>
            <a:pPr>
              <a:buNone/>
            </a:pPr>
            <a:r>
              <a:rPr lang="en-US" dirty="0"/>
              <a:t>	</a:t>
            </a:r>
            <a:r>
              <a:rPr lang="en-US" dirty="0" smtClean="0"/>
              <a:t>			       If you: </a:t>
            </a:r>
            <a:endParaRPr lang="en-US" dirty="0" smtClean="0"/>
          </a:p>
        </p:txBody>
      </p:sp>
      <p:pic>
        <p:nvPicPr>
          <p:cNvPr id="9" name="Picture 8"/>
          <p:cNvPicPr>
            <a:picLocks noChangeAspect="1"/>
          </p:cNvPicPr>
          <p:nvPr/>
        </p:nvPicPr>
        <p:blipFill>
          <a:blip r:embed="rId2"/>
          <a:stretch>
            <a:fillRect/>
          </a:stretch>
        </p:blipFill>
        <p:spPr>
          <a:xfrm>
            <a:off x="234280" y="4059693"/>
            <a:ext cx="2914141" cy="2798307"/>
          </a:xfrm>
          <a:prstGeom prst="rect">
            <a:avLst/>
          </a:prstGeom>
        </p:spPr>
      </p:pic>
      <p:sp>
        <p:nvSpPr>
          <p:cNvPr id="6" name="TextBox 5"/>
          <p:cNvSpPr txBox="1"/>
          <p:nvPr/>
        </p:nvSpPr>
        <p:spPr>
          <a:xfrm>
            <a:off x="3244060" y="4453958"/>
            <a:ext cx="9137126" cy="2062103"/>
          </a:xfrm>
          <a:prstGeom prst="rect">
            <a:avLst/>
          </a:prstGeom>
          <a:noFill/>
        </p:spPr>
        <p:txBody>
          <a:bodyPr wrap="square" rtlCol="0">
            <a:spAutoFit/>
          </a:bodyPr>
          <a:lstStyle/>
          <a:p>
            <a:pPr marL="342900" indent="-342900">
              <a:buFont typeface="Wingdings" panose="05000000000000000000" pitchFamily="2" charset="2"/>
              <a:buChar char="§"/>
            </a:pPr>
            <a:r>
              <a:rPr lang="en-US" sz="2400" dirty="0"/>
              <a:t>D</a:t>
            </a:r>
            <a:r>
              <a:rPr lang="en-US" sz="2400" dirty="0" smtClean="0"/>
              <a:t>evelop </a:t>
            </a:r>
            <a:r>
              <a:rPr lang="en-US" sz="2400" dirty="0" smtClean="0"/>
              <a:t>symptoms of COVID-19, </a:t>
            </a:r>
            <a:endParaRPr lang="en-US" sz="2400" dirty="0" smtClean="0"/>
          </a:p>
          <a:p>
            <a:pPr marL="342900" indent="-342900">
              <a:buFont typeface="Wingdings" panose="05000000000000000000" pitchFamily="2" charset="2"/>
              <a:buChar char="§"/>
            </a:pPr>
            <a:r>
              <a:rPr lang="en-US" sz="2400" dirty="0"/>
              <a:t>H</a:t>
            </a:r>
            <a:r>
              <a:rPr lang="en-US" sz="2400" dirty="0" smtClean="0"/>
              <a:t>ave </a:t>
            </a:r>
            <a:r>
              <a:rPr lang="en-US" sz="2400" dirty="0" smtClean="0"/>
              <a:t>been in close contact with </a:t>
            </a:r>
            <a:r>
              <a:rPr lang="en-US" sz="2400" dirty="0" smtClean="0"/>
              <a:t>someone with COVID-19</a:t>
            </a:r>
            <a:r>
              <a:rPr lang="en-US" sz="2400" dirty="0" smtClean="0"/>
              <a:t>, or </a:t>
            </a:r>
            <a:endParaRPr lang="en-US" sz="2400" dirty="0" smtClean="0"/>
          </a:p>
          <a:p>
            <a:pPr marL="342900" indent="-342900">
              <a:buFont typeface="Wingdings" panose="05000000000000000000" pitchFamily="2" charset="2"/>
              <a:buChar char="§"/>
            </a:pPr>
            <a:r>
              <a:rPr lang="en-US" sz="2400" dirty="0" smtClean="0"/>
              <a:t>H</a:t>
            </a:r>
            <a:r>
              <a:rPr lang="en-US" sz="2400" dirty="0" smtClean="0"/>
              <a:t>ave </a:t>
            </a:r>
            <a:r>
              <a:rPr lang="en-US" sz="2400" dirty="0" smtClean="0"/>
              <a:t>recently traveled </a:t>
            </a:r>
            <a:r>
              <a:rPr lang="en-US" sz="2400" dirty="0" smtClean="0"/>
              <a:t>from/through an </a:t>
            </a:r>
            <a:r>
              <a:rPr lang="en-US" sz="2400" dirty="0" smtClean="0"/>
              <a:t>area with widespread </a:t>
            </a:r>
            <a:r>
              <a:rPr lang="en-US" sz="2400" dirty="0" smtClean="0"/>
              <a:t>cases, </a:t>
            </a:r>
          </a:p>
          <a:p>
            <a:pPr lvl="1"/>
            <a:endParaRPr lang="en-US" sz="2400" dirty="0" smtClean="0"/>
          </a:p>
          <a:p>
            <a:pPr lvl="1"/>
            <a:r>
              <a:rPr lang="en-US" sz="3200" dirty="0" smtClean="0"/>
              <a:t>L</a:t>
            </a:r>
            <a:r>
              <a:rPr lang="en-US" sz="3200" dirty="0" smtClean="0"/>
              <a:t>et </a:t>
            </a:r>
            <a:r>
              <a:rPr lang="en-US" sz="3200" dirty="0" smtClean="0"/>
              <a:t>health services know!</a:t>
            </a:r>
          </a:p>
        </p:txBody>
      </p:sp>
      <p:sp>
        <p:nvSpPr>
          <p:cNvPr id="8" name="Title 1"/>
          <p:cNvSpPr>
            <a:spLocks noGrp="1"/>
          </p:cNvSpPr>
          <p:nvPr>
            <p:ph type="title"/>
          </p:nvPr>
        </p:nvSpPr>
        <p:spPr>
          <a:xfrm>
            <a:off x="272143" y="274410"/>
            <a:ext cx="10515600" cy="1325563"/>
          </a:xfrm>
        </p:spPr>
        <p:txBody>
          <a:bodyPr/>
          <a:lstStyle/>
          <a:p>
            <a:r>
              <a:rPr lang="en-US" dirty="0" smtClean="0"/>
              <a:t>New Coronavirus Overview: Incarceration</a:t>
            </a:r>
            <a:endParaRPr lang="en-US" dirty="0"/>
          </a:p>
        </p:txBody>
      </p:sp>
    </p:spTree>
    <p:extLst>
      <p:ext uri="{BB962C8B-B14F-4D97-AF65-F5344CB8AC3E}">
        <p14:creationId xmlns:p14="http://schemas.microsoft.com/office/powerpoint/2010/main" val="1224170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3385</TotalTime>
  <Words>846</Words>
  <Application>Microsoft Office PowerPoint</Application>
  <PresentationFormat>Widescreen</PresentationFormat>
  <Paragraphs>92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Open Sans</vt:lpstr>
      <vt:lpstr>Wingdings</vt:lpstr>
      <vt:lpstr>Office Theme</vt:lpstr>
      <vt:lpstr>What’s Coronavirus?  And how will it affect people living in correctional facilities?</vt:lpstr>
      <vt:lpstr>What is Coronavirus?  What is COVID-19?</vt:lpstr>
      <vt:lpstr>The New Coronavirus Overview: Spread</vt:lpstr>
      <vt:lpstr>The New Coronavirus Overview: Spread</vt:lpstr>
      <vt:lpstr>New Coronavirus Overview: Spread</vt:lpstr>
      <vt:lpstr>New Coronavirus Overview: Symptoms</vt:lpstr>
      <vt:lpstr>New Coronavirus Overview: Treatment</vt:lpstr>
      <vt:lpstr>New Coronavirus Overview:  Prevention—Avoid Exposure!</vt:lpstr>
      <vt:lpstr>New Coronavirus Overview: Incarceration</vt:lpstr>
      <vt:lpstr>Resources:</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Zika Virus &amp; Pregnancy</dc:title>
  <dc:creator>Fils-Aime, Rebecca</dc:creator>
  <cp:lastModifiedBy>Spaulding, Anne C</cp:lastModifiedBy>
  <cp:revision>101</cp:revision>
  <cp:lastPrinted>2016-11-01T17:12:41Z</cp:lastPrinted>
  <dcterms:created xsi:type="dcterms:W3CDTF">2020-03-02T16:25:42Z</dcterms:created>
  <dcterms:modified xsi:type="dcterms:W3CDTF">2020-03-04T17:34:53Z</dcterms:modified>
</cp:coreProperties>
</file>